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77" r:id="rId19"/>
    <p:sldId id="282" r:id="rId20"/>
    <p:sldId id="283" r:id="rId21"/>
    <p:sldId id="284" r:id="rId22"/>
    <p:sldId id="279" r:id="rId23"/>
    <p:sldId id="280" r:id="rId24"/>
    <p:sldId id="268" r:id="rId25"/>
    <p:sldId id="26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D139552-21E3-4C3E-A031-C7964DDA0F88}">
          <p14:sldIdLst>
            <p14:sldId id="256"/>
            <p14:sldId id="257"/>
            <p14:sldId id="274"/>
            <p14:sldId id="258"/>
            <p14:sldId id="259"/>
            <p14:sldId id="260"/>
            <p14:sldId id="261"/>
            <p14:sldId id="262"/>
            <p14:sldId id="263"/>
            <p14:sldId id="264"/>
            <p14:sldId id="270"/>
            <p14:sldId id="271"/>
            <p14:sldId id="272"/>
            <p14:sldId id="273"/>
            <p14:sldId id="275"/>
            <p14:sldId id="276"/>
            <p14:sldId id="278"/>
            <p14:sldId id="277"/>
            <p14:sldId id="282"/>
            <p14:sldId id="283"/>
            <p14:sldId id="284"/>
            <p14:sldId id="279"/>
            <p14:sldId id="280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F2745A-AAED-4486-B214-CDC654181E67}" type="datetimeFigureOut">
              <a:rPr lang="nl-NL" smtClean="0"/>
              <a:t>26-11-2015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D0DE03-B47A-4CE5-B15A-D4CA1A3B66AA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j00IHzwavJAhVG-Q4KHUHHCnYQjRwIBw&amp;url=http://www.dailytzolkin.com/nl/nieuws/1/Paracetamol_beter_bij_lage_rugpijn/artikel849.htmdt&amp;psig=AFQjCNHYoVeUd2nkRgnqrtUoYDh5j5ZPww&amp;ust=144853885549218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Taak 2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“Dokter mijn rug doet zo’n pijn”</a:t>
            </a:r>
            <a:endParaRPr lang="nl-NL" dirty="0"/>
          </a:p>
        </p:txBody>
      </p:sp>
      <p:pic>
        <p:nvPicPr>
          <p:cNvPr id="1026" name="Picture 2" descr="http://www.dailytzolkin.com/upload/editor/image/Nieuws/200909/rugpijn_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581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Osteoporose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Aanmaak bot onvoldoende, hierdoor neemt hoeveelheid kalk af. </a:t>
            </a:r>
          </a:p>
          <a:p>
            <a:r>
              <a:rPr lang="nl-NL" dirty="0" smtClean="0"/>
              <a:t>Botten zijn poreus, niet hard en kunnen makkelijk breken. Botontkalking!</a:t>
            </a:r>
          </a:p>
          <a:p>
            <a:r>
              <a:rPr lang="nl-NL" dirty="0" smtClean="0"/>
              <a:t>Komt vooral bij ouderen voor. (Vrouwen vaker dan mannen)</a:t>
            </a:r>
            <a:endParaRPr lang="nl-NL" dirty="0"/>
          </a:p>
        </p:txBody>
      </p:sp>
      <p:pic>
        <p:nvPicPr>
          <p:cNvPr id="4" name="Picture 3" descr="0steoporosepostu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980"/>
            <a:ext cx="1224136" cy="17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nl-NL" smtClean="0"/>
              <a:t>Osteoporoseklachten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altLang="nl-NL" dirty="0" smtClean="0"/>
              <a:t>Botbreuken</a:t>
            </a:r>
          </a:p>
          <a:p>
            <a:pPr eaLnBrk="1" hangingPunct="1"/>
            <a:r>
              <a:rPr lang="nl-NL" altLang="nl-NL" dirty="0" smtClean="0"/>
              <a:t>Kleiner en krommer worden </a:t>
            </a:r>
            <a:r>
              <a:rPr lang="nl-NL" altLang="nl-NL" dirty="0" err="1" smtClean="0"/>
              <a:t>agv</a:t>
            </a:r>
            <a:r>
              <a:rPr lang="nl-NL" altLang="nl-NL" dirty="0" smtClean="0"/>
              <a:t> inzakken van de wervellichamen( </a:t>
            </a:r>
            <a:r>
              <a:rPr lang="nl-NL" altLang="nl-NL" dirty="0" err="1" smtClean="0"/>
              <a:t>kyfose</a:t>
            </a:r>
            <a:r>
              <a:rPr lang="nl-NL" altLang="nl-NL" dirty="0" smtClean="0"/>
              <a:t>)</a:t>
            </a:r>
          </a:p>
          <a:p>
            <a:pPr eaLnBrk="1" hangingPunct="1"/>
            <a:r>
              <a:rPr lang="nl-NL" altLang="nl-NL" dirty="0" smtClean="0"/>
              <a:t>Klachten in de organen als:  ademhalingsmoeilijkheden, een bollere buik, ongewenst urineverlies</a:t>
            </a:r>
          </a:p>
          <a:p>
            <a:pPr eaLnBrk="1" hangingPunct="1"/>
            <a:r>
              <a:rPr lang="nl-NL" altLang="nl-NL" dirty="0" smtClean="0"/>
              <a:t>evenwichtsverlies</a:t>
            </a:r>
          </a:p>
        </p:txBody>
      </p:sp>
    </p:spTree>
    <p:extLst>
      <p:ext uri="{BB962C8B-B14F-4D97-AF65-F5344CB8AC3E}">
        <p14:creationId xmlns:p14="http://schemas.microsoft.com/office/powerpoint/2010/main" val="13269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nl-NL" smtClean="0"/>
              <a:t>Oorzaken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876800"/>
          </a:xfrm>
          <a:solidFill>
            <a:schemeClr val="hlink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In de menopauze valt de productie van het hormoon oestrogeen weg. Dit is een essentieel hormoon voor de aanmaak van het bot. </a:t>
            </a:r>
            <a:br>
              <a:rPr lang="nl-NL" altLang="nl-NL" sz="2800" smtClean="0"/>
            </a:br>
            <a:endParaRPr lang="nl-NL" altLang="nl-NL" sz="280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Chronische ziekte processen zoals reumatoïde artritis, hormoonziekte(hyperthyreoidie), darmziekte(Crohn) </a:t>
            </a:r>
            <a:br>
              <a:rPr lang="nl-NL" altLang="nl-NL" sz="2800" smtClean="0"/>
            </a:br>
            <a:endParaRPr lang="nl-NL" altLang="nl-NL" sz="280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Langdurig toedienen van corticosteroïden</a:t>
            </a:r>
            <a:br>
              <a:rPr lang="nl-NL" altLang="nl-NL" sz="2800" smtClean="0"/>
            </a:br>
            <a:endParaRPr lang="nl-NL" altLang="nl-NL" sz="280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Immobilisatie</a:t>
            </a:r>
            <a:br>
              <a:rPr lang="nl-NL" altLang="nl-NL" sz="2800" smtClean="0"/>
            </a:br>
            <a:endParaRPr lang="nl-NL" altLang="nl-NL" sz="2800" smtClean="0"/>
          </a:p>
          <a:p>
            <a:pPr eaLnBrk="1" hangingPunct="1">
              <a:lnSpc>
                <a:spcPct val="90000"/>
              </a:lnSpc>
            </a:pPr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6996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altLang="nl-NL" smtClean="0"/>
              <a:t>Onderzoekmethoden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altLang="nl-NL" dirty="0" smtClean="0"/>
              <a:t>X Röntgen</a:t>
            </a:r>
          </a:p>
          <a:p>
            <a:pPr eaLnBrk="1" hangingPunct="1"/>
            <a:r>
              <a:rPr lang="nl-NL" altLang="nl-NL" b="1" dirty="0" smtClean="0"/>
              <a:t>Meting van de botdichtheid heet </a:t>
            </a:r>
            <a:r>
              <a:rPr lang="nl-NL" altLang="nl-NL" b="1" dirty="0" smtClean="0"/>
              <a:t>DEXA-meting!</a:t>
            </a:r>
            <a:endParaRPr lang="nl-NL" altLang="nl-NL" b="1" dirty="0" smtClean="0"/>
          </a:p>
          <a:p>
            <a:pPr algn="just" eaLnBrk="1" hangingPunct="1"/>
            <a:r>
              <a:rPr lang="nl-NL" altLang="nl-NL" dirty="0" smtClean="0"/>
              <a:t>Meting van de botmineraaldichtheid (BMD)heet </a:t>
            </a:r>
            <a:r>
              <a:rPr lang="nl-NL" altLang="nl-NL" dirty="0" err="1" smtClean="0"/>
              <a:t>densitometrie</a:t>
            </a: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6943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nl-NL" smtClean="0"/>
              <a:t>Behandeling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Het aanvullen van het calcium in het lichaam. Dit kan door middel van een dieet en door het toedienen van calciumtabletten.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Vitamine D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Oestrogeen,  </a:t>
            </a:r>
            <a:r>
              <a:rPr lang="nl-NL" altLang="nl-NL" sz="2800" dirty="0" err="1" smtClean="0"/>
              <a:t>cave</a:t>
            </a:r>
            <a:r>
              <a:rPr lang="nl-NL" altLang="nl-NL" sz="2800" dirty="0" smtClean="0"/>
              <a:t> </a:t>
            </a:r>
            <a:r>
              <a:rPr lang="nl-NL" altLang="nl-NL" sz="2800" dirty="0" smtClean="0"/>
              <a:t>borstkanker!</a:t>
            </a:r>
            <a:endParaRPr lang="nl-NL" alt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err="1" smtClean="0"/>
              <a:t>Bifosfonaten</a:t>
            </a:r>
            <a:r>
              <a:rPr lang="nl-NL" altLang="nl-NL" sz="2800" dirty="0" smtClean="0"/>
              <a:t>&gt; </a:t>
            </a:r>
            <a:r>
              <a:rPr lang="nl-NL" altLang="nl-NL" sz="2800" dirty="0" smtClean="0"/>
              <a:t> </a:t>
            </a:r>
            <a:r>
              <a:rPr lang="nl-NL" altLang="nl-NL" sz="2800" dirty="0" smtClean="0"/>
              <a:t>Dit remt de botafbraak en stimuleert de botaanmaak.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Fysiotherapie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dirty="0" smtClean="0"/>
              <a:t>Vastzetten van gewrichten bij ernstige osteoporose</a:t>
            </a:r>
          </a:p>
          <a:p>
            <a:pPr eaLnBrk="1" hangingPunct="1">
              <a:lnSpc>
                <a:spcPct val="90000"/>
              </a:lnSpc>
            </a:pPr>
            <a:endParaRPr lang="nl-NL" alt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803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Reumatoïde Artritis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nl-NL" dirty="0" smtClean="0"/>
              <a:t>   Klachten:</a:t>
            </a:r>
          </a:p>
          <a:p>
            <a:pPr eaLnBrk="1" hangingPunct="1"/>
            <a:r>
              <a:rPr lang="nl-NL" dirty="0" smtClean="0"/>
              <a:t>Ochtendstijfheid </a:t>
            </a:r>
            <a:r>
              <a:rPr lang="nl-NL" sz="2800" dirty="0" smtClean="0"/>
              <a:t>minimaal een uur durend</a:t>
            </a:r>
          </a:p>
          <a:p>
            <a:pPr eaLnBrk="1" hangingPunct="1"/>
            <a:r>
              <a:rPr lang="nl-NL" dirty="0" smtClean="0"/>
              <a:t>Artritis </a:t>
            </a:r>
            <a:r>
              <a:rPr lang="nl-NL" sz="2800" dirty="0" smtClean="0"/>
              <a:t>in meerdere gewrichten</a:t>
            </a:r>
          </a:p>
          <a:p>
            <a:pPr eaLnBrk="1" hangingPunct="1"/>
            <a:r>
              <a:rPr lang="nl-NL" dirty="0" smtClean="0"/>
              <a:t>Gewrichten</a:t>
            </a:r>
            <a:r>
              <a:rPr lang="nl-NL" sz="2800" dirty="0" smtClean="0"/>
              <a:t> symmetrisch ontstoken</a:t>
            </a:r>
          </a:p>
          <a:p>
            <a:pPr eaLnBrk="1" hangingPunct="1"/>
            <a:r>
              <a:rPr lang="nl-NL" dirty="0" smtClean="0"/>
              <a:t>Artritis</a:t>
            </a:r>
            <a:r>
              <a:rPr lang="nl-NL" sz="2800" dirty="0" smtClean="0"/>
              <a:t> in min. één hand- of vingergewricht</a:t>
            </a:r>
          </a:p>
          <a:p>
            <a:pPr eaLnBrk="1" hangingPunct="1"/>
            <a:r>
              <a:rPr lang="nl-NL" dirty="0" smtClean="0"/>
              <a:t>Anemie</a:t>
            </a:r>
          </a:p>
          <a:p>
            <a:pPr eaLnBrk="1" hangingPunct="1"/>
            <a:r>
              <a:rPr lang="nl-NL" dirty="0" smtClean="0"/>
              <a:t>Koorts</a:t>
            </a:r>
          </a:p>
        </p:txBody>
      </p:sp>
    </p:spTree>
    <p:extLst>
      <p:ext uri="{BB962C8B-B14F-4D97-AF65-F5344CB8AC3E}">
        <p14:creationId xmlns:p14="http://schemas.microsoft.com/office/powerpoint/2010/main" val="40857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Daarnaast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Verhoogd BSE en of CRP</a:t>
            </a:r>
          </a:p>
          <a:p>
            <a:pPr eaLnBrk="1" hangingPunct="1"/>
            <a:r>
              <a:rPr lang="nl-NL" smtClean="0"/>
              <a:t>Reumaserologie, vaak positief</a:t>
            </a:r>
          </a:p>
          <a:p>
            <a:pPr eaLnBrk="1" hangingPunct="1"/>
            <a:r>
              <a:rPr lang="nl-NL" smtClean="0"/>
              <a:t>Afwijkingen op  X Rö</a:t>
            </a:r>
          </a:p>
          <a:p>
            <a:pPr eaLnBrk="1" hangingPunct="1"/>
            <a:endParaRPr lang="nl-NL" smtClean="0"/>
          </a:p>
          <a:p>
            <a:pPr eaLnBrk="1" hangingPunct="1">
              <a:buFontTx/>
              <a:buNone/>
            </a:pPr>
            <a:r>
              <a:rPr lang="nl-NL" smtClean="0"/>
              <a:t>Op langere termijn</a:t>
            </a:r>
          </a:p>
          <a:p>
            <a:pPr eaLnBrk="1" hangingPunct="1">
              <a:buFontTx/>
              <a:buNone/>
            </a:pPr>
            <a:r>
              <a:rPr lang="nl-NL" smtClean="0"/>
              <a:t>Knobbels en misvormingen(contracturen)</a:t>
            </a:r>
          </a:p>
          <a:p>
            <a:pPr eaLnBrk="1" hangingPunct="1">
              <a:buFontTx/>
              <a:buNone/>
            </a:pPr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46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Behandeling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572000"/>
          </a:xfrm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nl-NL" smtClean="0"/>
              <a:t>Pijnstilling</a:t>
            </a:r>
          </a:p>
          <a:p>
            <a:pPr eaLnBrk="1" hangingPunct="1"/>
            <a:r>
              <a:rPr lang="nl-NL" smtClean="0"/>
              <a:t>Ontstekingsremming</a:t>
            </a:r>
          </a:p>
          <a:p>
            <a:pPr eaLnBrk="1" hangingPunct="1"/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  <a:p>
            <a:pPr eaLnBrk="1" hangingPunct="1">
              <a:buFontTx/>
              <a:buNone/>
            </a:pPr>
            <a:r>
              <a:rPr lang="nl-NL" smtClean="0"/>
              <a:t>Chirurgisch </a:t>
            </a:r>
          </a:p>
          <a:p>
            <a:pPr eaLnBrk="1" hangingPunct="1">
              <a:buFontTx/>
              <a:buNone/>
            </a:pPr>
            <a:r>
              <a:rPr lang="nl-NL" smtClean="0"/>
              <a:t>Behoud gewrichtsfunctie</a:t>
            </a:r>
          </a:p>
          <a:p>
            <a:pPr eaLnBrk="1" hangingPunct="1"/>
            <a:endParaRPr lang="nl-NL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038600" cy="4572000"/>
          </a:xfrm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nl-NL" smtClean="0"/>
              <a:t>Paracetamol</a:t>
            </a:r>
          </a:p>
          <a:p>
            <a:pPr eaLnBrk="1" hangingPunct="1"/>
            <a:r>
              <a:rPr lang="nl-NL" smtClean="0"/>
              <a:t>Antireumatica/NSAID</a:t>
            </a:r>
          </a:p>
          <a:p>
            <a:pPr eaLnBrk="1" hangingPunct="1"/>
            <a:r>
              <a:rPr lang="nl-NL" smtClean="0"/>
              <a:t>Bijnierschorshormoon</a:t>
            </a:r>
          </a:p>
          <a:p>
            <a:pPr eaLnBrk="1" hangingPunct="1"/>
            <a:r>
              <a:rPr lang="nl-NL" smtClean="0"/>
              <a:t>DMARD’s, TNF-x-remmers</a:t>
            </a:r>
          </a:p>
          <a:p>
            <a:pPr eaLnBrk="1" hangingPunct="1"/>
            <a:r>
              <a:rPr lang="nl-NL" smtClean="0"/>
              <a:t>Goudinjectie</a:t>
            </a:r>
          </a:p>
          <a:p>
            <a:pPr eaLnBrk="1" hangingPunct="1"/>
            <a:r>
              <a:rPr lang="nl-NL" smtClean="0"/>
              <a:t>gewrichtsvervanging</a:t>
            </a:r>
          </a:p>
          <a:p>
            <a:pPr eaLnBrk="1" hangingPunct="1"/>
            <a:r>
              <a:rPr lang="nl-NL" smtClean="0"/>
              <a:t>Fysio-/Ergotherapie</a:t>
            </a:r>
          </a:p>
          <a:p>
            <a:pPr eaLnBrk="1" hangingPunct="1"/>
            <a:r>
              <a:rPr lang="nl-NL" smtClean="0"/>
              <a:t>hulpmiddelen</a:t>
            </a:r>
          </a:p>
        </p:txBody>
      </p:sp>
    </p:spTree>
    <p:extLst>
      <p:ext uri="{BB962C8B-B14F-4D97-AF65-F5344CB8AC3E}">
        <p14:creationId xmlns:p14="http://schemas.microsoft.com/office/powerpoint/2010/main" val="40405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iftofnature.nl/pag/re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3"/>
            <a:ext cx="4803775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www.pedicuremarja.nl/images/reumavo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3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www.huidziekten.nl/afbeeldingen/reuma-nodul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4005263"/>
            <a:ext cx="44577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Ziekte van Bechterew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  <a:solidFill>
            <a:schemeClr val="hlink"/>
          </a:solidFill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Verschijnselen van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Spondylitis </a:t>
            </a:r>
            <a:r>
              <a:rPr lang="nl-NL" sz="2400" dirty="0" err="1" smtClean="0"/>
              <a:t>ankylopoetica</a:t>
            </a:r>
            <a:endParaRPr lang="nl-NL" sz="2400" dirty="0" smtClean="0"/>
          </a:p>
          <a:p>
            <a:pPr eaLnBrk="1" hangingPunct="1">
              <a:buFontTx/>
              <a:buNone/>
            </a:pPr>
            <a:r>
              <a:rPr lang="nl-NL" sz="2400" dirty="0" smtClean="0"/>
              <a:t>(Vorm van reuma)</a:t>
            </a:r>
            <a:endParaRPr lang="nl-NL" sz="24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3962400" cy="4419600"/>
          </a:xfrm>
          <a:solidFill>
            <a:schemeClr val="hlink"/>
          </a:solidFill>
        </p:spPr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Ontsteking van </a:t>
            </a:r>
            <a:r>
              <a:rPr lang="nl-NL" dirty="0" err="1" smtClean="0"/>
              <a:t>tussenwervelgat</a:t>
            </a:r>
            <a:r>
              <a:rPr lang="nl-NL" dirty="0" smtClean="0"/>
              <a:t> en </a:t>
            </a:r>
            <a:r>
              <a:rPr lang="nl-NL" dirty="0" err="1" smtClean="0"/>
              <a:t>Sacroiliacale</a:t>
            </a:r>
            <a:r>
              <a:rPr lang="nl-NL" dirty="0" smtClean="0"/>
              <a:t>  (SI) gewrichten</a:t>
            </a:r>
            <a:endParaRPr lang="nl-NL" dirty="0" smtClean="0"/>
          </a:p>
          <a:p>
            <a:pPr eaLnBrk="1" hangingPunct="1"/>
            <a:r>
              <a:rPr lang="nl-NL" dirty="0" smtClean="0"/>
              <a:t>Verstijving </a:t>
            </a:r>
            <a:r>
              <a:rPr lang="nl-NL" dirty="0" smtClean="0"/>
              <a:t>wervelkolom (</a:t>
            </a:r>
            <a:r>
              <a:rPr lang="nl-NL" dirty="0" err="1" smtClean="0"/>
              <a:t>bamboo</a:t>
            </a:r>
            <a:r>
              <a:rPr lang="nl-NL" dirty="0" smtClean="0"/>
              <a:t> </a:t>
            </a:r>
            <a:r>
              <a:rPr lang="nl-NL" dirty="0" err="1" smtClean="0"/>
              <a:t>spine</a:t>
            </a:r>
            <a:r>
              <a:rPr lang="nl-NL" dirty="0" smtClean="0"/>
              <a:t>)</a:t>
            </a:r>
          </a:p>
          <a:p>
            <a:pPr eaLnBrk="1" hangingPunct="1"/>
            <a:r>
              <a:rPr lang="nl-NL" dirty="0" smtClean="0"/>
              <a:t>ochtendpijn</a:t>
            </a:r>
          </a:p>
        </p:txBody>
      </p:sp>
    </p:spTree>
    <p:extLst>
      <p:ext uri="{BB962C8B-B14F-4D97-AF65-F5344CB8AC3E}">
        <p14:creationId xmlns:p14="http://schemas.microsoft.com/office/powerpoint/2010/main" val="24995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Cervicalgie (Nekklachten)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 pijn </a:t>
            </a:r>
            <a:r>
              <a:rPr lang="nl-NL" dirty="0" err="1" smtClean="0"/>
              <a:t>thv</a:t>
            </a:r>
            <a:r>
              <a:rPr lang="nl-NL" dirty="0" smtClean="0"/>
              <a:t> de nek zonder uitstralende pijn.</a:t>
            </a:r>
          </a:p>
          <a:p>
            <a:r>
              <a:rPr lang="nl-NL" altLang="nl-NL" dirty="0"/>
              <a:t>Stijve </a:t>
            </a:r>
            <a:r>
              <a:rPr lang="nl-NL" altLang="nl-NL" dirty="0" smtClean="0"/>
              <a:t>nek, Nekpijn </a:t>
            </a:r>
            <a:r>
              <a:rPr lang="nl-NL" altLang="nl-NL" dirty="0"/>
              <a:t>/ </a:t>
            </a:r>
            <a:r>
              <a:rPr lang="nl-NL" altLang="nl-NL" dirty="0" smtClean="0"/>
              <a:t>spierpijn, Hoofdpijn, Toename </a:t>
            </a:r>
            <a:r>
              <a:rPr lang="nl-NL" altLang="nl-NL" dirty="0"/>
              <a:t>van de klachten na </a:t>
            </a:r>
            <a:r>
              <a:rPr lang="nl-NL" altLang="nl-NL" dirty="0" smtClean="0"/>
              <a:t>rust, Klachten </a:t>
            </a:r>
            <a:r>
              <a:rPr lang="nl-NL" altLang="nl-NL" dirty="0"/>
              <a:t>zijn het hevigst na het </a:t>
            </a:r>
            <a:r>
              <a:rPr lang="nl-NL" altLang="nl-NL" dirty="0" smtClean="0"/>
              <a:t>ontwaken, Slapeloosheid, Moeheid </a:t>
            </a:r>
            <a:endParaRPr lang="nl-NL" altLang="nl-NL" dirty="0"/>
          </a:p>
          <a:p>
            <a:r>
              <a:rPr lang="nl-NL" dirty="0" smtClean="0"/>
              <a:t>Kan spontaan of door ongeval.</a:t>
            </a:r>
          </a:p>
          <a:p>
            <a:r>
              <a:rPr lang="nl-NL" dirty="0" smtClean="0"/>
              <a:t>Vooral bij 50+.</a:t>
            </a:r>
          </a:p>
          <a:p>
            <a:r>
              <a:rPr lang="nl-NL" dirty="0" smtClean="0"/>
              <a:t>Behandeling: ontstekingsremmers, manueel therapie.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647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Verstijving</a:t>
            </a:r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70" name="Group 6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72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7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7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56" name="Picture 4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66" name="Group 12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68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6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58" name="Picture 10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-56134000" y="2468563"/>
            <a:ext cx="121412000" cy="1890712"/>
            <a:chOff x="0" y="0"/>
            <a:chExt cx="76480" cy="1191"/>
          </a:xfrm>
        </p:grpSpPr>
        <p:grpSp>
          <p:nvGrpSpPr>
            <p:cNvPr id="23562" name="Group 18"/>
            <p:cNvGrpSpPr>
              <a:grpSpLocks/>
            </p:cNvGrpSpPr>
            <p:nvPr/>
          </p:nvGrpSpPr>
          <p:grpSpPr bwMode="auto">
            <a:xfrm>
              <a:off x="0" y="0"/>
              <a:ext cx="76480" cy="1191"/>
              <a:chOff x="0" y="0"/>
              <a:chExt cx="76480" cy="1191"/>
            </a:xfrm>
          </p:grpSpPr>
          <p:sp>
            <p:nvSpPr>
              <p:cNvPr id="23564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nl-NL"/>
                  <a:t>  </a:t>
                </a:r>
                <a:r>
                  <a:rPr lang="nl-NL" sz="11800"/>
                  <a:t> </a:t>
                </a:r>
                <a:r>
                  <a:rPr lang="nl-NL"/>
                  <a:t>                                </a:t>
                </a:r>
              </a:p>
            </p:txBody>
          </p:sp>
          <p:sp>
            <p:nvSpPr>
              <p:cNvPr id="23565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480" cy="1191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3563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76480" cy="1191"/>
            </a:xfrm>
            <a:prstGeom prst="rect">
              <a:avLst/>
            </a:prstGeom>
            <a:noFill/>
            <a:ln w="1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3560" name="Picture 16" descr="http://www.maartenskliniek.nl/bronnen/behandelingen/reumatischeaandoening/1394153/1543397/rugkro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65725" y="2514600"/>
            <a:ext cx="2514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1" descr="http://www.gezondheid.be//picts/bechterew-no&amp;SA-ske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723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Vervolg Bechterew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Oorzaak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Behandeling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038600" cy="4114800"/>
          </a:xfrm>
          <a:solidFill>
            <a:schemeClr val="hlink"/>
          </a:solidFill>
        </p:spPr>
        <p:txBody>
          <a:bodyPr/>
          <a:lstStyle/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Auto-immuun</a:t>
            </a:r>
          </a:p>
          <a:p>
            <a:pPr eaLnBrk="1" hangingPunct="1"/>
            <a:r>
              <a:rPr lang="nl-NL" smtClean="0"/>
              <a:t>Erfelijke oorzaak</a:t>
            </a:r>
          </a:p>
          <a:p>
            <a:pPr eaLnBrk="1" hangingPunct="1"/>
            <a:r>
              <a:rPr lang="nl-NL" smtClean="0"/>
              <a:t>Vnl bij mannen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NSAID’s</a:t>
            </a:r>
          </a:p>
          <a:p>
            <a:pPr eaLnBrk="1" hangingPunct="1"/>
            <a:r>
              <a:rPr lang="nl-NL" smtClean="0"/>
              <a:t>Fysiotherapie</a:t>
            </a:r>
          </a:p>
        </p:txBody>
      </p:sp>
    </p:spTree>
    <p:extLst>
      <p:ext uri="{BB962C8B-B14F-4D97-AF65-F5344CB8AC3E}">
        <p14:creationId xmlns:p14="http://schemas.microsoft.com/office/powerpoint/2010/main" val="34970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Jicht(artritis urica)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Verschijnselen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>
              <a:buFontTx/>
              <a:buNone/>
            </a:pPr>
            <a:endParaRPr lang="nl-NL" smtClean="0"/>
          </a:p>
          <a:p>
            <a:pPr eaLnBrk="1" hangingPunct="1">
              <a:buFontTx/>
              <a:buNone/>
            </a:pPr>
            <a:r>
              <a:rPr lang="nl-NL" smtClean="0"/>
              <a:t>\</a:t>
            </a:r>
          </a:p>
          <a:p>
            <a:pPr eaLnBrk="1" hangingPunct="1"/>
            <a:r>
              <a:rPr lang="nl-NL" smtClean="0"/>
              <a:t>Oorzaak</a:t>
            </a:r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  <a:p>
            <a:pPr eaLnBrk="1" hangingPunct="1"/>
            <a:endParaRPr lang="nl-NL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52600"/>
            <a:ext cx="3962400" cy="4343400"/>
          </a:xfrm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2400" smtClean="0"/>
              <a:t>Gewrichtsontsteking, vaak basis grote teen of middenvoet,enkel, knie, pols</a:t>
            </a:r>
          </a:p>
          <a:p>
            <a:pPr eaLnBrk="1" hangingPunct="1"/>
            <a:r>
              <a:rPr lang="nl-NL" sz="2400" smtClean="0"/>
              <a:t>Knobbeltjes onder de huid</a:t>
            </a:r>
          </a:p>
          <a:p>
            <a:pPr eaLnBrk="1" hangingPunct="1"/>
            <a:r>
              <a:rPr lang="nl-NL" sz="2400" smtClean="0"/>
              <a:t>Nierstenen</a:t>
            </a:r>
          </a:p>
          <a:p>
            <a:pPr eaLnBrk="1" hangingPunct="1">
              <a:buFontTx/>
              <a:buNone/>
            </a:pPr>
            <a:endParaRPr lang="nl-NL" sz="2400" smtClean="0"/>
          </a:p>
          <a:p>
            <a:pPr eaLnBrk="1" hangingPunct="1"/>
            <a:r>
              <a:rPr lang="nl-NL" sz="2400" smtClean="0"/>
              <a:t>Neerslag van urinezuurkristallen in de gewrichten</a:t>
            </a:r>
          </a:p>
          <a:p>
            <a:pPr eaLnBrk="1" hangingPunct="1"/>
            <a:endParaRPr lang="nl-NL" sz="2400" smtClean="0"/>
          </a:p>
          <a:p>
            <a:pPr eaLnBrk="1" hangingPunct="1"/>
            <a:endParaRPr lang="nl-NL" sz="2400" smtClean="0"/>
          </a:p>
        </p:txBody>
      </p:sp>
    </p:spTree>
    <p:extLst>
      <p:ext uri="{BB962C8B-B14F-4D97-AF65-F5344CB8AC3E}">
        <p14:creationId xmlns:p14="http://schemas.microsoft.com/office/powerpoint/2010/main" val="5053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smtClean="0"/>
              <a:t>Uitlokkende factoren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nl-NL" dirty="0" smtClean="0"/>
              <a:t>Aangeboren stofwisselingsziekte</a:t>
            </a:r>
          </a:p>
          <a:p>
            <a:pPr eaLnBrk="1" hangingPunct="1"/>
            <a:r>
              <a:rPr lang="nl-NL" dirty="0" smtClean="0"/>
              <a:t>Overmatig alcoholgebruik</a:t>
            </a:r>
          </a:p>
          <a:p>
            <a:pPr eaLnBrk="1" hangingPunct="1"/>
            <a:r>
              <a:rPr lang="nl-NL" dirty="0" smtClean="0"/>
              <a:t>Overmatig eiwitgebruik</a:t>
            </a:r>
          </a:p>
          <a:p>
            <a:pPr eaLnBrk="1" hangingPunct="1"/>
            <a:r>
              <a:rPr lang="nl-NL" dirty="0" smtClean="0"/>
              <a:t>Diuretica   </a:t>
            </a:r>
          </a:p>
          <a:p>
            <a:pPr eaLnBrk="1" hangingPunct="1"/>
            <a:endParaRPr lang="nl-NL" dirty="0" smtClean="0"/>
          </a:p>
          <a:p>
            <a:r>
              <a:rPr lang="nl-NL" dirty="0" smtClean="0"/>
              <a:t>Behandeling: </a:t>
            </a:r>
            <a:r>
              <a:rPr lang="nl-NL" dirty="0"/>
              <a:t>Pijnstilling : </a:t>
            </a:r>
            <a:r>
              <a:rPr lang="nl-NL" dirty="0" err="1"/>
              <a:t>NSAID’s</a:t>
            </a:r>
            <a:endParaRPr lang="nl-NL" dirty="0"/>
          </a:p>
          <a:p>
            <a:r>
              <a:rPr lang="nl-NL" dirty="0" err="1"/>
              <a:t>Colchicine</a:t>
            </a:r>
            <a:endParaRPr lang="nl-NL" dirty="0"/>
          </a:p>
          <a:p>
            <a:r>
              <a:rPr lang="nl-NL" dirty="0"/>
              <a:t>Corticosteroïden </a:t>
            </a:r>
          </a:p>
          <a:p>
            <a:endParaRPr lang="nl-NL" dirty="0"/>
          </a:p>
          <a:p>
            <a:r>
              <a:rPr lang="nl-NL" dirty="0"/>
              <a:t>Bij herhaalde </a:t>
            </a:r>
            <a:r>
              <a:rPr lang="nl-NL" dirty="0" err="1"/>
              <a:t>aanvallen:Allopurinol</a:t>
            </a:r>
            <a:endParaRPr lang="nl-NL" dirty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43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Artrose = slijtage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Ziekte van kraakbeen in gewrichten. </a:t>
            </a:r>
          </a:p>
          <a:p>
            <a:r>
              <a:rPr lang="nl-NL" dirty="0" smtClean="0"/>
              <a:t>Later stadium ook bot aangetast.</a:t>
            </a:r>
          </a:p>
          <a:p>
            <a:r>
              <a:rPr lang="nl-NL" dirty="0" smtClean="0"/>
              <a:t>Coxartrose (heup) en gonartrose (knie = obesitas) of </a:t>
            </a:r>
            <a:r>
              <a:rPr lang="nl-NL" smtClean="0"/>
              <a:t>overbelasting oorzaak!</a:t>
            </a:r>
            <a:endParaRPr lang="nl-NL" dirty="0" smtClean="0"/>
          </a:p>
          <a:p>
            <a:r>
              <a:rPr lang="nl-NL" dirty="0" smtClean="0"/>
              <a:t>Vaak bij ex-topsporters!</a:t>
            </a:r>
          </a:p>
          <a:p>
            <a:r>
              <a:rPr lang="nl-NL" dirty="0" smtClean="0"/>
              <a:t>Symptomen:</a:t>
            </a:r>
          </a:p>
          <a:p>
            <a:r>
              <a:rPr lang="nl-NL" dirty="0" smtClean="0"/>
              <a:t>Pijn en stijfheid, vooral begin van de dag.  X foto maken. </a:t>
            </a:r>
          </a:p>
          <a:p>
            <a:r>
              <a:rPr lang="nl-NL" dirty="0" smtClean="0"/>
              <a:t>Pijnstilling en/of NSAIDS, in beweging blijven. Fysio of ergotherapie.  Soms OK. </a:t>
            </a:r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84" y="0"/>
            <a:ext cx="3131616" cy="19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Talus</a:t>
            </a:r>
            <a:r>
              <a:rPr lang="nl-NL" dirty="0" smtClean="0"/>
              <a:t> (Sprongbeen)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bot dat het been verbindt met voet. </a:t>
            </a:r>
          </a:p>
          <a:p>
            <a:r>
              <a:rPr lang="nl-NL" dirty="0" smtClean="0"/>
              <a:t>Letsel kraakbeenoppervlak van sprongbeen. </a:t>
            </a:r>
          </a:p>
          <a:p>
            <a:r>
              <a:rPr lang="nl-NL" dirty="0" smtClean="0"/>
              <a:t>Pijn en zwelling van enkel </a:t>
            </a:r>
          </a:p>
          <a:p>
            <a:r>
              <a:rPr lang="nl-NL" dirty="0" smtClean="0"/>
              <a:t>Komt meest voor bij jonge mannen. </a:t>
            </a:r>
          </a:p>
          <a:p>
            <a:r>
              <a:rPr lang="nl-NL" smtClean="0"/>
              <a:t>Kijkoperatie </a:t>
            </a:r>
            <a:r>
              <a:rPr lang="nl-NL" dirty="0" smtClean="0"/>
              <a:t>of fysio. 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7926"/>
            <a:ext cx="2952328" cy="21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Onderzoek en behandeling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Onderzoek</a:t>
            </a:r>
          </a:p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Behandeling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X Röntgen</a:t>
            </a:r>
          </a:p>
          <a:p>
            <a:pPr eaLnBrk="1" hangingPunct="1"/>
            <a:r>
              <a:rPr lang="nl-NL" altLang="nl-NL" smtClean="0"/>
              <a:t>CT-scan</a:t>
            </a:r>
          </a:p>
          <a:p>
            <a:pPr eaLnBrk="1" hangingPunct="1"/>
            <a:r>
              <a:rPr lang="nl-NL" altLang="nl-NL" smtClean="0"/>
              <a:t>MRI-scan	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Onderliggende oorzaak behandelen</a:t>
            </a:r>
          </a:p>
          <a:p>
            <a:pPr eaLnBrk="1" hangingPunct="1"/>
            <a:r>
              <a:rPr lang="nl-NL" altLang="nl-NL" smtClean="0"/>
              <a:t>Pijnstillers</a:t>
            </a:r>
          </a:p>
          <a:p>
            <a:pPr eaLnBrk="1" hangingPunct="1"/>
            <a:r>
              <a:rPr lang="nl-NL" altLang="nl-NL" smtClean="0"/>
              <a:t>Fysiotherapie </a:t>
            </a:r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2811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Lumbago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Pijn in de onderrug of in de lende</a:t>
            </a:r>
          </a:p>
          <a:p>
            <a:r>
              <a:rPr lang="nl-NL" dirty="0" smtClean="0"/>
              <a:t>Uitstralingspijn naar billen, dijen of benen.</a:t>
            </a:r>
          </a:p>
          <a:p>
            <a:r>
              <a:rPr lang="nl-NL" dirty="0" smtClean="0"/>
              <a:t>Mag niet verder uitstralen dan knie.</a:t>
            </a:r>
          </a:p>
          <a:p>
            <a:r>
              <a:rPr lang="nl-NL" dirty="0" smtClean="0"/>
              <a:t>Rugstijfheid</a:t>
            </a:r>
          </a:p>
          <a:p>
            <a:r>
              <a:rPr lang="nl-NL" dirty="0" smtClean="0"/>
              <a:t>Acute lumbago geneest spontaan</a:t>
            </a:r>
          </a:p>
          <a:p>
            <a:r>
              <a:rPr lang="nl-NL" dirty="0" smtClean="0"/>
              <a:t>Behandeling: pijnstillers en blijven bewegen. Vermijd eerste dagen tilwerk.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65475" cy="179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Lage rugpijn</a:t>
            </a:r>
          </a:p>
          <a:p>
            <a:r>
              <a:rPr lang="nl-NL" dirty="0" smtClean="0"/>
              <a:t>Door overbelasting, verkeerde beweging. </a:t>
            </a:r>
          </a:p>
          <a:p>
            <a:r>
              <a:rPr lang="nl-NL" dirty="0" smtClean="0"/>
              <a:t>Ineens niet overeind kunnen en vreselijke pijn. Onderrug stijf.</a:t>
            </a:r>
          </a:p>
          <a:p>
            <a:r>
              <a:rPr lang="nl-NL" dirty="0" smtClean="0"/>
              <a:t>In beweging blijven en </a:t>
            </a:r>
            <a:r>
              <a:rPr lang="nl-NL" dirty="0" err="1" smtClean="0"/>
              <a:t>evt</a:t>
            </a:r>
            <a:r>
              <a:rPr lang="nl-NL" dirty="0" smtClean="0"/>
              <a:t> pijnstiller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6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Ischias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Zenuwpijn begint in rug straalt uit naar bil &gt; been. </a:t>
            </a:r>
          </a:p>
          <a:p>
            <a:r>
              <a:rPr lang="nl-NL" dirty="0" smtClean="0"/>
              <a:t>Pijn in grote beenzenuw: nervus </a:t>
            </a:r>
            <a:r>
              <a:rPr lang="nl-NL" dirty="0" err="1" smtClean="0"/>
              <a:t>ischiadicus</a:t>
            </a:r>
            <a:r>
              <a:rPr lang="nl-NL" dirty="0" smtClean="0"/>
              <a:t>.</a:t>
            </a:r>
          </a:p>
          <a:p>
            <a:r>
              <a:rPr lang="nl-NL" dirty="0" smtClean="0"/>
              <a:t>Ontstaat door zwaar tillen of zwangerschap </a:t>
            </a:r>
          </a:p>
          <a:p>
            <a:r>
              <a:rPr lang="nl-NL" dirty="0" smtClean="0"/>
              <a:t>Pijn is licht tot hevig, stekend en brandend. Soms spierkramp. </a:t>
            </a:r>
          </a:p>
          <a:p>
            <a:r>
              <a:rPr lang="nl-NL" dirty="0" smtClean="0"/>
              <a:t>Het gaat vanzelf weer over.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20002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Hernia Nuclei Pulposi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HNP: Tussenwervelschijf minder stevig. </a:t>
            </a:r>
          </a:p>
          <a:p>
            <a:r>
              <a:rPr lang="nl-NL" dirty="0" smtClean="0"/>
              <a:t>Deze wordt platgedrukt en puilt de kern uit naar buiten. </a:t>
            </a:r>
          </a:p>
          <a:p>
            <a:r>
              <a:rPr lang="nl-NL" dirty="0" smtClean="0"/>
              <a:t>Rugklachten en nog pijnlijker als zenuwkabel wordt geraakt. </a:t>
            </a:r>
          </a:p>
          <a:p>
            <a:r>
              <a:rPr lang="nl-NL" dirty="0" smtClean="0"/>
              <a:t>Schietende pijn aan achterkant been, voorbij de knie (Ischias)</a:t>
            </a:r>
          </a:p>
          <a:p>
            <a:r>
              <a:rPr lang="nl-NL" dirty="0" smtClean="0"/>
              <a:t>Hoesten, niezen en persen kan klachten opwekken. </a:t>
            </a:r>
          </a:p>
          <a:p>
            <a:r>
              <a:rPr lang="nl-NL" dirty="0" smtClean="0"/>
              <a:t>Behandeling: afwachten, zo nodig pijnstiller, spierverslapper. Na enkele weken klachten over, anders OK.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388666" cy="13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Wiplash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Verzameling van klachten die ontstaan na snelle, krachtige, plotselinge voorwaartse beweging. </a:t>
            </a:r>
          </a:p>
          <a:p>
            <a:r>
              <a:rPr lang="nl-NL" dirty="0" smtClean="0"/>
              <a:t>Moeilijk te objectiveren letsel</a:t>
            </a:r>
          </a:p>
          <a:p>
            <a:r>
              <a:rPr lang="nl-NL" dirty="0" smtClean="0"/>
              <a:t>Na ongeval</a:t>
            </a:r>
          </a:p>
          <a:p>
            <a:r>
              <a:rPr lang="nl-NL" dirty="0" smtClean="0"/>
              <a:t>Klachten pas na dagen, weken. </a:t>
            </a:r>
          </a:p>
          <a:p>
            <a:r>
              <a:rPr lang="nl-NL" dirty="0" smtClean="0"/>
              <a:t>Pijn in hoofd, nek en schouders en vermoeidheid. </a:t>
            </a:r>
          </a:p>
          <a:p>
            <a:r>
              <a:rPr lang="nl-NL" dirty="0" smtClean="0"/>
              <a:t>Kan jaren duren voordat de klachten afnemen. </a:t>
            </a:r>
          </a:p>
          <a:p>
            <a:r>
              <a:rPr lang="nl-NL" dirty="0" smtClean="0"/>
              <a:t>Neuroloog. 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864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Langdurige rugklachten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Langer dan 3 </a:t>
            </a:r>
            <a:r>
              <a:rPr lang="nl-NL" dirty="0" err="1" smtClean="0"/>
              <a:t>mnd</a:t>
            </a:r>
            <a:r>
              <a:rPr lang="nl-NL" dirty="0" smtClean="0"/>
              <a:t>, onafgebroken pijn. </a:t>
            </a:r>
          </a:p>
          <a:p>
            <a:r>
              <a:rPr lang="nl-NL" dirty="0" smtClean="0"/>
              <a:t>Of telkens terugkerend.</a:t>
            </a:r>
            <a:endParaRPr lang="nl-NL" dirty="0"/>
          </a:p>
          <a:p>
            <a:r>
              <a:rPr lang="nl-NL" dirty="0" smtClean="0"/>
              <a:t>Overmatige spieractiviteit of bewegingsangst kan rol spelen.</a:t>
            </a:r>
          </a:p>
          <a:p>
            <a:r>
              <a:rPr lang="nl-NL" dirty="0" smtClean="0"/>
              <a:t>Ook slijtage, verschoven wervels!</a:t>
            </a:r>
          </a:p>
          <a:p>
            <a:r>
              <a:rPr lang="nl-NL" dirty="0" smtClean="0"/>
              <a:t>Soms helpt ‘kraken’</a:t>
            </a:r>
          </a:p>
          <a:p>
            <a:r>
              <a:rPr lang="nl-NL" dirty="0" smtClean="0"/>
              <a:t>Verder pijnstillers gebruiken.</a:t>
            </a:r>
            <a:endParaRPr lang="nl-NL" dirty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48" y="4475390"/>
            <a:ext cx="1906088" cy="238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278</TotalTime>
  <Words>755</Words>
  <Application>Microsoft Office PowerPoint</Application>
  <PresentationFormat>Diavoorstelling (4:3)</PresentationFormat>
  <Paragraphs>184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Verve</vt:lpstr>
      <vt:lpstr>Taak 2 </vt:lpstr>
      <vt:lpstr>Cervicalgie (Nekklachten)</vt:lpstr>
      <vt:lpstr>Onderzoek en behandeling</vt:lpstr>
      <vt:lpstr>Lumbago</vt:lpstr>
      <vt:lpstr>Spit</vt:lpstr>
      <vt:lpstr>Ischias</vt:lpstr>
      <vt:lpstr>Hernia Nuclei Pulposi</vt:lpstr>
      <vt:lpstr>Wiplash</vt:lpstr>
      <vt:lpstr>Langdurige rugklachten</vt:lpstr>
      <vt:lpstr>Osteoporose</vt:lpstr>
      <vt:lpstr>Osteoporoseklachten</vt:lpstr>
      <vt:lpstr>Oorzaken </vt:lpstr>
      <vt:lpstr>Onderzoekmethoden</vt:lpstr>
      <vt:lpstr>Behandeling</vt:lpstr>
      <vt:lpstr>Reumatoïde Artritis</vt:lpstr>
      <vt:lpstr>Daarnaast</vt:lpstr>
      <vt:lpstr>Behandeling</vt:lpstr>
      <vt:lpstr>PowerPoint-presentatie</vt:lpstr>
      <vt:lpstr>Ziekte van Bechterew</vt:lpstr>
      <vt:lpstr>Verstijving</vt:lpstr>
      <vt:lpstr>Vervolg Bechterew</vt:lpstr>
      <vt:lpstr>Jicht(artritis urica)</vt:lpstr>
      <vt:lpstr>Uitlokkende factoren</vt:lpstr>
      <vt:lpstr>Artrose = slijtage</vt:lpstr>
      <vt:lpstr>Talus (Sprongbeen)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2</dc:title>
  <dc:creator>Bouland,M.</dc:creator>
  <cp:lastModifiedBy>Bouland,M.</cp:lastModifiedBy>
  <cp:revision>14</cp:revision>
  <dcterms:created xsi:type="dcterms:W3CDTF">2015-11-25T11:49:28Z</dcterms:created>
  <dcterms:modified xsi:type="dcterms:W3CDTF">2015-11-26T11:53:41Z</dcterms:modified>
</cp:coreProperties>
</file>